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2" r:id="rId28"/>
    <p:sldId id="282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71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FCA-380D-4DB7-BD88-07A1777A8458}" type="datetimeFigureOut">
              <a:rPr lang="pt-BR" smtClean="0"/>
              <a:pPr/>
              <a:t>02/01/2015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9EA7-4CE8-456F-A4B6-7E019E0D2B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FCA-380D-4DB7-BD88-07A1777A8458}" type="datetimeFigureOut">
              <a:rPr lang="pt-BR" smtClean="0"/>
              <a:pPr/>
              <a:t>02/01/2015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9EA7-4CE8-456F-A4B6-7E019E0D2B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FCA-380D-4DB7-BD88-07A1777A8458}" type="datetimeFigureOut">
              <a:rPr lang="pt-BR" smtClean="0"/>
              <a:pPr/>
              <a:t>02/01/2015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9EA7-4CE8-456F-A4B6-7E019E0D2B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FCA-380D-4DB7-BD88-07A1777A8458}" type="datetimeFigureOut">
              <a:rPr lang="pt-BR" smtClean="0"/>
              <a:pPr/>
              <a:t>02/01/2015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9EA7-4CE8-456F-A4B6-7E019E0D2B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FCA-380D-4DB7-BD88-07A1777A8458}" type="datetimeFigureOut">
              <a:rPr lang="pt-BR" smtClean="0"/>
              <a:pPr/>
              <a:t>02/01/2015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9EA7-4CE8-456F-A4B6-7E019E0D2B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FCA-380D-4DB7-BD88-07A1777A8458}" type="datetimeFigureOut">
              <a:rPr lang="pt-BR" smtClean="0"/>
              <a:pPr/>
              <a:t>02/01/2015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9EA7-4CE8-456F-A4B6-7E019E0D2B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FCA-380D-4DB7-BD88-07A1777A8458}" type="datetimeFigureOut">
              <a:rPr lang="pt-BR" smtClean="0"/>
              <a:pPr/>
              <a:t>02/01/2015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9EA7-4CE8-456F-A4B6-7E019E0D2B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FCA-380D-4DB7-BD88-07A1777A8458}" type="datetimeFigureOut">
              <a:rPr lang="pt-BR" smtClean="0"/>
              <a:pPr/>
              <a:t>02/01/2015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9EA7-4CE8-456F-A4B6-7E019E0D2B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FCA-380D-4DB7-BD88-07A1777A8458}" type="datetimeFigureOut">
              <a:rPr lang="pt-BR" smtClean="0"/>
              <a:pPr/>
              <a:t>02/01/2015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9EA7-4CE8-456F-A4B6-7E019E0D2B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FCA-380D-4DB7-BD88-07A1777A8458}" type="datetimeFigureOut">
              <a:rPr lang="pt-BR" smtClean="0"/>
              <a:pPr/>
              <a:t>02/01/2015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9EA7-4CE8-456F-A4B6-7E019E0D2B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FCA-380D-4DB7-BD88-07A1777A8458}" type="datetimeFigureOut">
              <a:rPr lang="pt-BR" smtClean="0"/>
              <a:pPr/>
              <a:t>02/01/2015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9EA7-4CE8-456F-A4B6-7E019E0D2B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AFCA-380D-4DB7-BD88-07A1777A8458}" type="datetimeFigureOut">
              <a:rPr lang="pt-BR" smtClean="0"/>
              <a:pPr/>
              <a:t>02/01/2015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39EA7-4CE8-456F-A4B6-7E019E0D2B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DOS\ALBERTO_ZE\FAK_MOVESP\Reformas_FAK\2014-2015\Nova_FAK_Acesso_Lat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14"/>
            <a:ext cx="871543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Atividades-meio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b="1" dirty="0"/>
              <a:t>Administração, Finanças e </a:t>
            </a:r>
            <a:r>
              <a:rPr lang="pt-BR" sz="2800" b="1" dirty="0" smtClean="0"/>
              <a:t>Patrimônio</a:t>
            </a:r>
          </a:p>
          <a:p>
            <a:pPr>
              <a:spcBef>
                <a:spcPts val="1200"/>
              </a:spcBef>
            </a:pPr>
            <a:r>
              <a:rPr lang="pt-BR" sz="2800" b="1" dirty="0" smtClean="0"/>
              <a:t>Comunicação</a:t>
            </a:r>
          </a:p>
          <a:p>
            <a:pPr>
              <a:spcBef>
                <a:spcPts val="1200"/>
              </a:spcBef>
            </a:pPr>
            <a:r>
              <a:rPr lang="pt-BR" sz="2800" b="1" dirty="0" smtClean="0"/>
              <a:t>Livraria</a:t>
            </a:r>
          </a:p>
          <a:p>
            <a:pPr>
              <a:spcBef>
                <a:spcPts val="1200"/>
              </a:spcBef>
              <a:buNone/>
            </a:pPr>
            <a:endParaRPr lang="pt-BR" sz="2800" b="1" dirty="0" smtClean="0"/>
          </a:p>
          <a:p>
            <a:pPr>
              <a:spcBef>
                <a:spcPts val="1200"/>
              </a:spcBef>
              <a:buNone/>
            </a:pPr>
            <a:endParaRPr lang="pt-BR" sz="2800" b="1" dirty="0"/>
          </a:p>
          <a:p>
            <a:pPr>
              <a:spcBef>
                <a:spcPts val="1200"/>
              </a:spcBef>
              <a:buNone/>
            </a:pPr>
            <a:r>
              <a:rPr lang="de-DE" sz="2800" b="1" dirty="0"/>
              <a:t>Áreas de atuação </a:t>
            </a:r>
            <a:r>
              <a:rPr lang="de-DE" sz="2800" dirty="0"/>
              <a:t>originam </a:t>
            </a:r>
            <a:r>
              <a:rPr lang="pt-BR" sz="2800" b="1" dirty="0" smtClean="0"/>
              <a:t>Diretorias</a:t>
            </a:r>
            <a:r>
              <a:rPr lang="pt-BR" sz="2800" dirty="0" smtClean="0"/>
              <a:t> </a:t>
            </a:r>
            <a:r>
              <a:rPr lang="pt-BR" sz="2800" dirty="0"/>
              <a:t>e </a:t>
            </a:r>
            <a:r>
              <a:rPr lang="pt-BR" sz="2800" b="1" dirty="0" smtClean="0"/>
              <a:t>Núcleos</a:t>
            </a:r>
            <a:r>
              <a:rPr lang="pt-BR" sz="2800" dirty="0" smtClean="0"/>
              <a:t> e, onde cabível, serão específicas por faixa etária:  </a:t>
            </a:r>
            <a:r>
              <a:rPr lang="de-DE" sz="2800" u="sng" dirty="0"/>
              <a:t>crianças</a:t>
            </a:r>
            <a:r>
              <a:rPr lang="de-DE" sz="2800" dirty="0"/>
              <a:t>, </a:t>
            </a:r>
            <a:r>
              <a:rPr lang="de-DE" sz="2800" u="sng" dirty="0"/>
              <a:t>jovens</a:t>
            </a:r>
            <a:r>
              <a:rPr lang="de-DE" sz="2800" dirty="0"/>
              <a:t>, </a:t>
            </a:r>
            <a:r>
              <a:rPr lang="de-DE" sz="2800" u="sng" dirty="0"/>
              <a:t>adultos</a:t>
            </a:r>
            <a:r>
              <a:rPr lang="de-DE" sz="2800" dirty="0"/>
              <a:t> e </a:t>
            </a:r>
            <a:r>
              <a:rPr lang="de-DE" sz="2800" u="sng" dirty="0" smtClean="0"/>
              <a:t>idosos.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82594"/>
          </a:xfrm>
        </p:spPr>
        <p:txBody>
          <a:bodyPr>
            <a:normAutofit/>
          </a:bodyPr>
          <a:lstStyle/>
          <a:p>
            <a:r>
              <a:rPr lang="pt-BR" sz="3200" b="1" dirty="0"/>
              <a:t>Áreas de </a:t>
            </a:r>
            <a:r>
              <a:rPr lang="pt-BR" sz="3200" b="1" dirty="0" smtClean="0"/>
              <a:t>gestão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t-BR" sz="2800" dirty="0" smtClean="0"/>
              <a:t>Para possibilitar supervisão. Formam-se pelo </a:t>
            </a:r>
            <a:r>
              <a:rPr lang="pt-BR" sz="2800" dirty="0"/>
              <a:t>agrupamento de áreas de atuação com alguma </a:t>
            </a:r>
            <a:r>
              <a:rPr lang="pt-BR" sz="2800" dirty="0" smtClean="0"/>
              <a:t>identidade.</a:t>
            </a:r>
          </a:p>
          <a:p>
            <a:pPr>
              <a:spcBef>
                <a:spcPts val="600"/>
              </a:spcBef>
              <a:buNone/>
            </a:pPr>
            <a:r>
              <a:rPr lang="pt-BR" sz="2800" b="1" dirty="0" smtClean="0"/>
              <a:t>- Acolhimento </a:t>
            </a:r>
            <a:r>
              <a:rPr lang="pt-BR" sz="2800" b="1" dirty="0"/>
              <a:t>e Assistência </a:t>
            </a:r>
            <a:r>
              <a:rPr lang="pt-BR" sz="2800" b="1" dirty="0" smtClean="0"/>
              <a:t>Espiritual</a:t>
            </a:r>
            <a:r>
              <a:rPr lang="pt-BR" sz="2800" dirty="0" smtClean="0"/>
              <a:t> </a:t>
            </a:r>
            <a:r>
              <a:rPr lang="pt-BR" sz="2000" dirty="0" smtClean="0"/>
              <a:t>(Acolhimento</a:t>
            </a:r>
            <a:r>
              <a:rPr lang="pt-BR" sz="2000" dirty="0"/>
              <a:t>, Atendimento a Situações Incapacitantes e Atendimentos a Inquietudes </a:t>
            </a:r>
            <a:r>
              <a:rPr lang="pt-BR" sz="2000" dirty="0" smtClean="0"/>
              <a:t>Comportamentais);</a:t>
            </a:r>
            <a:endParaRPr lang="pt-BR" sz="2000" dirty="0"/>
          </a:p>
          <a:p>
            <a:pPr>
              <a:spcBef>
                <a:spcPts val="600"/>
              </a:spcBef>
              <a:buNone/>
            </a:pPr>
            <a:r>
              <a:rPr lang="pt-BR" sz="2800" b="1" dirty="0" smtClean="0"/>
              <a:t>- Estudos </a:t>
            </a:r>
            <a:r>
              <a:rPr lang="pt-BR" sz="2800" b="1" dirty="0"/>
              <a:t>e Exercício do </a:t>
            </a:r>
            <a:r>
              <a:rPr lang="pt-BR" sz="2800" b="1" dirty="0" smtClean="0"/>
              <a:t>Bem</a:t>
            </a:r>
            <a:r>
              <a:rPr lang="pt-BR" sz="2800" b="1" dirty="0"/>
              <a:t> </a:t>
            </a:r>
            <a:r>
              <a:rPr lang="pt-BR" sz="2000" dirty="0" smtClean="0"/>
              <a:t>(Atendimento </a:t>
            </a:r>
            <a:r>
              <a:rPr lang="pt-BR" sz="2000" dirty="0"/>
              <a:t>à Ânsia por Esclarecimento, Atendimento a Provas Existenciais e Fortalecimento do </a:t>
            </a:r>
            <a:r>
              <a:rPr lang="pt-BR" sz="2000" dirty="0" smtClean="0"/>
              <a:t>Esperanto);</a:t>
            </a:r>
            <a:endParaRPr lang="pt-BR" sz="2000" dirty="0"/>
          </a:p>
          <a:p>
            <a:pPr>
              <a:spcBef>
                <a:spcPts val="600"/>
              </a:spcBef>
              <a:buNone/>
            </a:pPr>
            <a:r>
              <a:rPr lang="pt-BR" sz="2800" b="1" dirty="0" smtClean="0"/>
              <a:t>- Assistência </a:t>
            </a:r>
            <a:r>
              <a:rPr lang="pt-BR" sz="2800" b="1" dirty="0"/>
              <a:t>ao Trabalhador e </a:t>
            </a:r>
            <a:r>
              <a:rPr lang="pt-BR" sz="2800" b="1" dirty="0" smtClean="0"/>
              <a:t>Família</a:t>
            </a:r>
            <a:r>
              <a:rPr lang="pt-BR" sz="2800" b="1" dirty="0"/>
              <a:t> </a:t>
            </a:r>
            <a:r>
              <a:rPr lang="pt-BR" sz="2000" dirty="0" smtClean="0"/>
              <a:t>(Apoio </a:t>
            </a:r>
            <a:r>
              <a:rPr lang="pt-BR" sz="2000" dirty="0"/>
              <a:t>a Trabalhadores e Fortalecimento da Família;</a:t>
            </a:r>
          </a:p>
          <a:p>
            <a:pPr>
              <a:spcBef>
                <a:spcPts val="600"/>
              </a:spcBef>
              <a:buNone/>
            </a:pPr>
            <a:r>
              <a:rPr lang="pt-BR" sz="2800" b="1" dirty="0" smtClean="0"/>
              <a:t>- Aplicação </a:t>
            </a:r>
            <a:r>
              <a:rPr lang="pt-BR" sz="2800" b="1" dirty="0"/>
              <a:t>da Mediunidade e da </a:t>
            </a:r>
            <a:r>
              <a:rPr lang="pt-BR" sz="2800" b="1" dirty="0" smtClean="0"/>
              <a:t>Arte</a:t>
            </a:r>
            <a:r>
              <a:rPr lang="pt-BR" sz="2800" b="1" dirty="0"/>
              <a:t> </a:t>
            </a:r>
            <a:r>
              <a:rPr lang="pt-BR" sz="2000" dirty="0" smtClean="0"/>
              <a:t>(Provisão </a:t>
            </a:r>
            <a:r>
              <a:rPr lang="pt-BR" sz="2000" dirty="0"/>
              <a:t>de Recursos Mediúnicos Direcionados e Fortalecimento da Arte na Promoção do </a:t>
            </a:r>
            <a:r>
              <a:rPr lang="pt-BR" sz="2000" dirty="0" smtClean="0"/>
              <a:t>Bem);</a:t>
            </a:r>
            <a:endParaRPr lang="pt-BR" sz="2000" dirty="0"/>
          </a:p>
          <a:p>
            <a:pPr>
              <a:spcBef>
                <a:spcPts val="600"/>
              </a:spcBef>
              <a:buNone/>
            </a:pPr>
            <a:r>
              <a:rPr lang="pt-BR" sz="2800" b="1" dirty="0" smtClean="0"/>
              <a:t>- Correio </a:t>
            </a:r>
            <a:r>
              <a:rPr lang="pt-BR" sz="2800" b="1" dirty="0"/>
              <a:t>do </a:t>
            </a:r>
            <a:r>
              <a:rPr lang="pt-BR" sz="2800" b="1" dirty="0" smtClean="0"/>
              <a:t>Amor</a:t>
            </a:r>
            <a:r>
              <a:rPr lang="pt-BR" sz="2800" b="1" dirty="0"/>
              <a:t> </a:t>
            </a:r>
            <a:r>
              <a:rPr lang="pt-BR" sz="2000" dirty="0" smtClean="0"/>
              <a:t>(Interação </a:t>
            </a:r>
            <a:r>
              <a:rPr lang="pt-BR" sz="2000" dirty="0"/>
              <a:t>com Projeto Espiritual </a:t>
            </a:r>
            <a:r>
              <a:rPr lang="pt-BR" sz="2000" dirty="0" smtClean="0"/>
              <a:t>Institucional);</a:t>
            </a:r>
            <a:endParaRPr lang="pt-BR" sz="2000" dirty="0"/>
          </a:p>
          <a:p>
            <a:pPr>
              <a:spcBef>
                <a:spcPts val="600"/>
              </a:spcBef>
              <a:buNone/>
            </a:pPr>
            <a:r>
              <a:rPr lang="pt-BR" sz="2800" b="1" dirty="0" smtClean="0"/>
              <a:t>- Administração </a:t>
            </a:r>
            <a:r>
              <a:rPr lang="pt-BR" sz="2800" b="1" dirty="0"/>
              <a:t>e </a:t>
            </a:r>
            <a:r>
              <a:rPr lang="pt-BR" sz="2800" b="1" dirty="0" smtClean="0"/>
              <a:t>Comunicação</a:t>
            </a:r>
            <a:r>
              <a:rPr lang="pt-BR" sz="2800" b="1" dirty="0"/>
              <a:t> </a:t>
            </a:r>
            <a:r>
              <a:rPr lang="pt-BR" sz="2000" dirty="0" smtClean="0"/>
              <a:t>(Administração</a:t>
            </a:r>
            <a:r>
              <a:rPr lang="pt-BR" sz="2000" dirty="0"/>
              <a:t>, Finanças e Patrimônio, Comunicação e </a:t>
            </a:r>
            <a:r>
              <a:rPr lang="pt-BR" sz="2000" dirty="0" smtClean="0"/>
              <a:t>Livraria).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pt-BR" sz="3200" b="1" dirty="0"/>
              <a:t>INSTÂNCIAS </a:t>
            </a:r>
            <a:r>
              <a:rPr lang="pt-BR" sz="3200" b="1" dirty="0" smtClean="0"/>
              <a:t>DIRETIVAS (VI)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b="1" dirty="0"/>
              <a:t>ASSEMBLEIA DE TRABALHADORES (AT): </a:t>
            </a:r>
            <a:r>
              <a:rPr lang="pt-BR" sz="2800" dirty="0"/>
              <a:t>Todos os Trabalhadores </a:t>
            </a:r>
            <a:r>
              <a:rPr lang="pt-BR" sz="2800" dirty="0" smtClean="0"/>
              <a:t>Efetivos.</a:t>
            </a:r>
            <a:endParaRPr lang="pt-BR" sz="2800" dirty="0"/>
          </a:p>
          <a:p>
            <a:pPr>
              <a:buNone/>
            </a:pPr>
            <a:r>
              <a:rPr lang="pt-BR" sz="2800" b="1" dirty="0"/>
              <a:t>CONSELHO DE REPRESENTANTES (CR):</a:t>
            </a:r>
            <a:r>
              <a:rPr lang="pt-BR" sz="2800" dirty="0"/>
              <a:t> 18 Trabalhadores Efetivos escolhidos pela AT, mediante critérios e baseado em lista prévia. Deliberar </a:t>
            </a:r>
            <a:r>
              <a:rPr lang="pt-BR" sz="2800" dirty="0" smtClean="0"/>
              <a:t>destinos da FAK.</a:t>
            </a:r>
            <a:endParaRPr lang="pt-BR" sz="2800" dirty="0"/>
          </a:p>
          <a:p>
            <a:pPr>
              <a:buNone/>
            </a:pPr>
            <a:r>
              <a:rPr lang="pt-BR" sz="2800" b="1" dirty="0"/>
              <a:t>CONSELHO DIRETOR (CD): </a:t>
            </a:r>
            <a:r>
              <a:rPr lang="pt-BR" sz="2800" dirty="0"/>
              <a:t>6 integrantes do CR, escolhidos por seus pares. Responsável por dirigir, de forma colegiada, a </a:t>
            </a:r>
            <a:r>
              <a:rPr lang="pt-BR" sz="2800" dirty="0" smtClean="0"/>
              <a:t>FAK.</a:t>
            </a:r>
            <a:endParaRPr lang="pt-BR" sz="2800" dirty="0"/>
          </a:p>
          <a:p>
            <a:pPr>
              <a:buNone/>
            </a:pPr>
            <a:r>
              <a:rPr lang="pt-BR" sz="2800" b="1" dirty="0"/>
              <a:t>DIRETORIAS E NÚCLEOS: </a:t>
            </a:r>
            <a:r>
              <a:rPr lang="pt-BR" sz="2800" dirty="0"/>
              <a:t> responsáveis pela </a:t>
            </a:r>
            <a:r>
              <a:rPr lang="pt-BR" sz="2800" dirty="0" smtClean="0"/>
              <a:t>efetivação </a:t>
            </a:r>
            <a:r>
              <a:rPr lang="pt-BR" sz="2800" dirty="0"/>
              <a:t>das atividades. Definidas em função das áreas de atuação em estrutura organizacional pelo </a:t>
            </a:r>
            <a:r>
              <a:rPr lang="pt-BR" sz="2800" dirty="0" smtClean="0"/>
              <a:t>CD.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AT (VII)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800" dirty="0"/>
              <a:t>Lista prévia dos Trabalhadores Efetivos </a:t>
            </a:r>
            <a:r>
              <a:rPr lang="pt-BR" sz="2800" dirty="0" smtClean="0"/>
              <a:t>habilitados.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Após instalada, não haverá novos </a:t>
            </a:r>
            <a:r>
              <a:rPr lang="de-DE" sz="2800" dirty="0" smtClean="0"/>
              <a:t>ingressos.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dirty="0"/>
              <a:t>Atribuições:</a:t>
            </a:r>
          </a:p>
          <a:p>
            <a:pPr lvl="1"/>
            <a:r>
              <a:rPr lang="pt-BR" dirty="0"/>
              <a:t>Ordinariamente: escolher membros </a:t>
            </a:r>
            <a:r>
              <a:rPr lang="pt-BR" dirty="0" smtClean="0"/>
              <a:t>CR;</a:t>
            </a:r>
            <a:endParaRPr lang="pt-BR" dirty="0"/>
          </a:p>
          <a:p>
            <a:pPr lvl="1"/>
            <a:r>
              <a:rPr lang="pt-BR" dirty="0"/>
              <a:t>Extraordinariamente: sob condições, analisar temas de grande relevância e, na condição de última instância, qualquer outro </a:t>
            </a:r>
            <a:r>
              <a:rPr lang="pt-BR" dirty="0" smtClean="0"/>
              <a:t>assunto.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620688"/>
            <a:ext cx="8822214" cy="612068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None/>
            </a:pPr>
            <a:r>
              <a:rPr lang="pt-BR" dirty="0"/>
              <a:t>Na escolha de membros para o CR, haverá lista prévia, preparada sob critérios</a:t>
            </a:r>
            <a:r>
              <a:rPr lang="pt-BR" dirty="0" smtClean="0"/>
              <a:t>:</a:t>
            </a:r>
            <a:endParaRPr lang="pt-BR" dirty="0"/>
          </a:p>
          <a:p>
            <a:pPr lvl="1">
              <a:spcBef>
                <a:spcPts val="1200"/>
              </a:spcBef>
              <a:buNone/>
            </a:pPr>
            <a:r>
              <a:rPr lang="pt-BR" dirty="0"/>
              <a:t>- 30 dias antes, consulta a Trabalhadores Efetivos e Iniciantes para indicarem 18 </a:t>
            </a:r>
            <a:r>
              <a:rPr lang="pt-BR" dirty="0" smtClean="0"/>
              <a:t>nomes;</a:t>
            </a:r>
            <a:endParaRPr lang="pt-BR" dirty="0"/>
          </a:p>
          <a:p>
            <a:pPr lvl="1">
              <a:spcBef>
                <a:spcPts val="1200"/>
              </a:spcBef>
              <a:buNone/>
            </a:pPr>
            <a:r>
              <a:rPr lang="pt-BR" dirty="0"/>
              <a:t>- Para aceitação: 3 anos como Trabalhador Efetivo, já ter sido responsável por alguma atividade-fim e ter demonstrado cultivo de valores morais e busca de </a:t>
            </a:r>
            <a:r>
              <a:rPr lang="pt-BR" dirty="0" smtClean="0"/>
              <a:t>conhecimento;</a:t>
            </a:r>
            <a:endParaRPr lang="pt-BR" dirty="0"/>
          </a:p>
          <a:p>
            <a:pPr lvl="1">
              <a:spcBef>
                <a:spcPts val="1200"/>
              </a:spcBef>
              <a:buNone/>
            </a:pPr>
            <a:r>
              <a:rPr lang="pt-BR" dirty="0"/>
              <a:t>- Dos indicados serão selecionados os que foram citados pelo menos 5 </a:t>
            </a:r>
            <a:r>
              <a:rPr lang="pt-BR" dirty="0" smtClean="0"/>
              <a:t>vezes;</a:t>
            </a:r>
            <a:endParaRPr lang="pt-BR" dirty="0"/>
          </a:p>
          <a:p>
            <a:pPr lvl="1">
              <a:spcBef>
                <a:spcPts val="1200"/>
              </a:spcBef>
              <a:buNone/>
            </a:pPr>
            <a:r>
              <a:rPr lang="pt-BR" dirty="0"/>
              <a:t>- 15 dias antes, nova consulta aos Trabalhadores Efetivos e Iniciantes, para que cada um </a:t>
            </a:r>
            <a:r>
              <a:rPr lang="pt-BR" dirty="0" smtClean="0"/>
              <a:t>volte </a:t>
            </a:r>
            <a:r>
              <a:rPr lang="pt-BR" dirty="0"/>
              <a:t>a indicar, dentre os constantes na lista, 18  </a:t>
            </a:r>
            <a:r>
              <a:rPr lang="pt-BR" dirty="0" smtClean="0"/>
              <a:t>nomes;</a:t>
            </a:r>
            <a:endParaRPr lang="pt-BR" dirty="0"/>
          </a:p>
          <a:p>
            <a:pPr lvl="1">
              <a:spcBef>
                <a:spcPts val="1200"/>
              </a:spcBef>
              <a:buNone/>
            </a:pPr>
            <a:r>
              <a:rPr lang="pt-BR" dirty="0"/>
              <a:t>- Serão selecionados os 45 mais citados para submissão à </a:t>
            </a:r>
            <a:r>
              <a:rPr lang="pt-BR" dirty="0" smtClean="0"/>
              <a:t>AT.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/>
              <a:t>Na AT: troca </a:t>
            </a:r>
            <a:r>
              <a:rPr lang="pt-BR" sz="2800" dirty="0" smtClean="0"/>
              <a:t>livre de </a:t>
            </a:r>
            <a:r>
              <a:rPr lang="pt-BR" sz="2800" dirty="0"/>
              <a:t>impressões </a:t>
            </a:r>
            <a:r>
              <a:rPr lang="pt-BR" sz="2800" dirty="0" smtClean="0"/>
              <a:t>sobre </a:t>
            </a:r>
            <a:r>
              <a:rPr lang="pt-BR" sz="2800" dirty="0"/>
              <a:t>a lista, indicação individual de 18 nomes, seleção dos mais citados e lista de suplentes com mesmo </a:t>
            </a:r>
            <a:r>
              <a:rPr lang="pt-BR" sz="2800" dirty="0" smtClean="0"/>
              <a:t>critério;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dirty="0"/>
              <a:t>AT presidida pelo responsável do CD e organizada por comissão do </a:t>
            </a:r>
            <a:r>
              <a:rPr lang="pt-BR" sz="2800" dirty="0" smtClean="0"/>
              <a:t>CR;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dirty="0"/>
              <a:t>Um dia após eleição do CR: escolha dos membros do CD, pelo próprio CR, entre seus </a:t>
            </a:r>
            <a:r>
              <a:rPr lang="pt-BR" sz="2800" dirty="0" smtClean="0"/>
              <a:t>membros.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CR (VIII)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pt-BR" sz="2500" dirty="0"/>
              <a:t>Exercerão atribuições obedecendo própria </a:t>
            </a:r>
            <a:r>
              <a:rPr lang="pt-BR" sz="2500" dirty="0" smtClean="0"/>
              <a:t>consciência. Não são porta-vozes </a:t>
            </a:r>
            <a:r>
              <a:rPr lang="pt-BR" sz="2500" dirty="0"/>
              <a:t>dos que os </a:t>
            </a:r>
            <a:r>
              <a:rPr lang="pt-BR" sz="2500" dirty="0" smtClean="0"/>
              <a:t>escolheram;</a:t>
            </a:r>
            <a:endParaRPr lang="pt-BR" sz="2500" dirty="0"/>
          </a:p>
          <a:p>
            <a:pPr>
              <a:spcBef>
                <a:spcPts val="900"/>
              </a:spcBef>
            </a:pPr>
            <a:r>
              <a:rPr lang="pt-BR" sz="2500" dirty="0"/>
              <a:t>Competência </a:t>
            </a:r>
            <a:r>
              <a:rPr lang="pt-BR" sz="2500" u="sng" dirty="0"/>
              <a:t>geral</a:t>
            </a:r>
            <a:r>
              <a:rPr lang="pt-BR" sz="2500" dirty="0"/>
              <a:t>: discutir e deliberar </a:t>
            </a:r>
            <a:r>
              <a:rPr lang="pt-BR" sz="2500" dirty="0" smtClean="0"/>
              <a:t> </a:t>
            </a:r>
            <a:r>
              <a:rPr lang="pt-BR" sz="2500" dirty="0"/>
              <a:t>todos os assuntos relevantes associados à condução dos destinos da </a:t>
            </a:r>
            <a:r>
              <a:rPr lang="pt-BR" sz="2500" dirty="0" smtClean="0"/>
              <a:t>FAK;</a:t>
            </a:r>
            <a:endParaRPr lang="pt-BR" sz="2500" dirty="0"/>
          </a:p>
          <a:p>
            <a:pPr>
              <a:spcBef>
                <a:spcPts val="900"/>
              </a:spcBef>
            </a:pPr>
            <a:r>
              <a:rPr lang="de-DE" sz="2500" u="sng" dirty="0"/>
              <a:t>Específicas</a:t>
            </a:r>
            <a:r>
              <a:rPr lang="de-DE" sz="2500" dirty="0"/>
              <a:t>: eleger membros do CD; aprovar PAT, RAT, DARD; deliberar sobre temas apresentados por </a:t>
            </a:r>
            <a:r>
              <a:rPr lang="de-DE" sz="2500" dirty="0" smtClean="0"/>
              <a:t>membros; </a:t>
            </a:r>
            <a:r>
              <a:rPr lang="de-DE" sz="2500" dirty="0"/>
              <a:t>aprovar alterações estatutárias e nos instrumentos gerais de administração, etc</a:t>
            </a:r>
            <a:r>
              <a:rPr lang="de-DE" sz="2500" dirty="0" smtClean="0"/>
              <a:t>.;</a:t>
            </a:r>
            <a:endParaRPr lang="pt-BR" sz="2500" dirty="0"/>
          </a:p>
          <a:p>
            <a:pPr>
              <a:spcBef>
                <a:spcPts val="900"/>
              </a:spcBef>
            </a:pPr>
            <a:r>
              <a:rPr lang="pt-BR" sz="2500" dirty="0"/>
              <a:t>Será coordenado por quem estiver presidindo o </a:t>
            </a:r>
            <a:r>
              <a:rPr lang="pt-BR" sz="2500" dirty="0" smtClean="0"/>
              <a:t>CD;</a:t>
            </a:r>
            <a:endParaRPr lang="pt-BR" sz="2500" dirty="0"/>
          </a:p>
          <a:p>
            <a:pPr>
              <a:spcBef>
                <a:spcPts val="900"/>
              </a:spcBef>
            </a:pPr>
            <a:r>
              <a:rPr lang="pt-BR" sz="2500" dirty="0" smtClean="0"/>
              <a:t>Direitos membros: </a:t>
            </a:r>
            <a:r>
              <a:rPr lang="pt-BR" sz="2500" dirty="0"/>
              <a:t>pedir explicações</a:t>
            </a:r>
            <a:r>
              <a:rPr lang="pt-BR" sz="2500" b="1" dirty="0"/>
              <a:t> </a:t>
            </a:r>
            <a:r>
              <a:rPr lang="pt-BR" sz="2500" dirty="0"/>
              <a:t>sobre decisões ou posicionamentos adotadas por qualquer instância ou </a:t>
            </a:r>
            <a:r>
              <a:rPr lang="pt-BR" sz="2500" dirty="0" smtClean="0"/>
              <a:t>gestor;</a:t>
            </a:r>
            <a:endParaRPr lang="pt-BR" sz="2500" dirty="0"/>
          </a:p>
          <a:p>
            <a:pPr>
              <a:spcBef>
                <a:spcPts val="900"/>
              </a:spcBef>
            </a:pPr>
            <a:r>
              <a:rPr lang="pt-BR" sz="2500" dirty="0"/>
              <a:t>Deveres: </a:t>
            </a:r>
            <a:r>
              <a:rPr lang="pt-BR" sz="2500" dirty="0" smtClean="0"/>
              <a:t>duas </a:t>
            </a:r>
            <a:r>
              <a:rPr lang="pt-BR" sz="2500" dirty="0"/>
              <a:t>presenças entre as três últimas </a:t>
            </a:r>
            <a:r>
              <a:rPr lang="pt-BR" sz="2500" dirty="0" smtClean="0"/>
              <a:t>reuniões. Cumprir  </a:t>
            </a:r>
            <a:r>
              <a:rPr lang="pt-BR" sz="2500" dirty="0"/>
              <a:t>incumbências recebidas. Do contrário, pode ser </a:t>
            </a:r>
            <a:r>
              <a:rPr lang="pt-BR" sz="2500" dirty="0" smtClean="0"/>
              <a:t>substituído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CD (IX)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4292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/>
              <a:t>Membros o integrarão como Vice-Presidentes </a:t>
            </a:r>
            <a:r>
              <a:rPr lang="pt-BR" sz="2800" u="sng" dirty="0"/>
              <a:t>da </a:t>
            </a:r>
            <a:r>
              <a:rPr lang="pt-BR" sz="2800" u="sng" dirty="0" smtClean="0"/>
              <a:t>instituição;</a:t>
            </a:r>
            <a:endParaRPr lang="pt-BR" sz="2800" dirty="0" smtClean="0"/>
          </a:p>
          <a:p>
            <a:pPr>
              <a:spcBef>
                <a:spcPts val="1200"/>
              </a:spcBef>
            </a:pPr>
            <a:r>
              <a:rPr lang="pt-BR" sz="2800" dirty="0" smtClean="0"/>
              <a:t>Terão </a:t>
            </a:r>
            <a:r>
              <a:rPr lang="pt-BR" sz="2800" dirty="0"/>
              <a:t>o mesmo peso nas decisões e cada um será responsável por uma área de </a:t>
            </a:r>
            <a:r>
              <a:rPr lang="pt-BR" sz="2800" dirty="0" smtClean="0"/>
              <a:t>gestão;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A área de gestão de cada e aqueles que atuarão como </a:t>
            </a:r>
            <a:r>
              <a:rPr lang="pt-BR" sz="2800" dirty="0"/>
              <a:t>Presidente e Presidente Substituto </a:t>
            </a:r>
            <a:r>
              <a:rPr lang="pt-BR" sz="2800" u="sng" dirty="0"/>
              <a:t>do CD</a:t>
            </a:r>
            <a:r>
              <a:rPr lang="pt-BR" sz="2800" dirty="0"/>
              <a:t>, </a:t>
            </a:r>
            <a:r>
              <a:rPr lang="pt-BR" sz="2800" dirty="0" smtClean="0"/>
              <a:t>terá definição por </a:t>
            </a:r>
            <a:r>
              <a:rPr lang="pt-BR" sz="2800" dirty="0"/>
              <a:t>comum </a:t>
            </a:r>
            <a:r>
              <a:rPr lang="pt-BR" sz="2800" dirty="0" smtClean="0"/>
              <a:t>acordo;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dirty="0"/>
              <a:t>Cada um será extensão do CD na sua área de gestão e porta-voz desta no </a:t>
            </a:r>
            <a:r>
              <a:rPr lang="pt-BR" sz="2800" dirty="0" smtClean="0"/>
              <a:t>CD;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Presidente do CD também supervisionará a</a:t>
            </a:r>
            <a:r>
              <a:rPr lang="pt-BR" sz="2800" dirty="0"/>
              <a:t> área de gestão Correio do Amor.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93776"/>
            <a:ext cx="8534752" cy="5143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t-BR" sz="2800" dirty="0"/>
              <a:t>Competência </a:t>
            </a:r>
            <a:r>
              <a:rPr lang="pt-BR" sz="2800" u="sng" dirty="0"/>
              <a:t>geral</a:t>
            </a:r>
            <a:r>
              <a:rPr lang="pt-BR" sz="2800" dirty="0"/>
              <a:t>:</a:t>
            </a:r>
            <a:r>
              <a:rPr lang="pt-BR" sz="2800" b="1" dirty="0"/>
              <a:t> </a:t>
            </a:r>
            <a:r>
              <a:rPr lang="pt-BR" sz="2800" dirty="0"/>
              <a:t>orientar, dirigir, supervisionar e integrar a gestão da </a:t>
            </a:r>
            <a:r>
              <a:rPr lang="pt-BR" sz="2800" dirty="0" smtClean="0"/>
              <a:t>FAK;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dirty="0"/>
              <a:t>Competência </a:t>
            </a:r>
            <a:r>
              <a:rPr lang="pt-BR" sz="2800" u="sng" dirty="0"/>
              <a:t>específica</a:t>
            </a:r>
            <a:r>
              <a:rPr lang="pt-BR" sz="2800" dirty="0"/>
              <a:t>: fixar/alterar estrutura organizacional, escolher diretores e responsáveis por núcleos, aprovar diretrizes de atividades, </a:t>
            </a:r>
            <a:r>
              <a:rPr lang="pt-BR" sz="2800" dirty="0" smtClean="0"/>
              <a:t>etc.;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dirty="0" smtClean="0"/>
              <a:t>Reuniões </a:t>
            </a:r>
            <a:r>
              <a:rPr lang="pt-BR" sz="2800" dirty="0"/>
              <a:t>do </a:t>
            </a:r>
            <a:r>
              <a:rPr lang="pt-BR" sz="2800" dirty="0" smtClean="0"/>
              <a:t>CD: na </a:t>
            </a:r>
            <a:r>
              <a:rPr lang="pt-BR" sz="2800" dirty="0"/>
              <a:t>periodicidade por ele </a:t>
            </a:r>
            <a:r>
              <a:rPr lang="pt-BR" sz="2800" dirty="0" smtClean="0"/>
              <a:t>estabelecida;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dirty="0"/>
              <a:t>Competência do </a:t>
            </a:r>
            <a:r>
              <a:rPr lang="pt-BR" sz="2800" u="sng" dirty="0"/>
              <a:t>Presidente</a:t>
            </a:r>
            <a:r>
              <a:rPr lang="pt-BR" sz="2800" b="1" dirty="0"/>
              <a:t>: </a:t>
            </a:r>
            <a:r>
              <a:rPr lang="pt-BR" sz="2800" dirty="0"/>
              <a:t>organizar e coordenar as reuniões, representar a instituição, assinar documentos oficiais, apoiar os responsáveis por demais áreas,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Diretorias e Núcleos (X)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39502"/>
            <a:ext cx="8678768" cy="535785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pt-BR" b="1" dirty="0"/>
              <a:t>Diretoria: </a:t>
            </a:r>
            <a:r>
              <a:rPr lang="de-DE" dirty="0"/>
              <a:t>unidade administrativa responsável pela efetivação de uma área de </a:t>
            </a:r>
            <a:r>
              <a:rPr lang="de-DE" dirty="0" smtClean="0"/>
              <a:t>atuação</a:t>
            </a:r>
            <a:r>
              <a:rPr lang="de-DE" dirty="0"/>
              <a:t>.</a:t>
            </a:r>
            <a:endParaRPr lang="pt-BR" dirty="0"/>
          </a:p>
          <a:p>
            <a:pPr>
              <a:spcBef>
                <a:spcPts val="1200"/>
              </a:spcBef>
            </a:pPr>
            <a:r>
              <a:rPr lang="de-DE" dirty="0"/>
              <a:t>Nas Atividades-fim, quando cabível, uma Diretoria </a:t>
            </a:r>
            <a:r>
              <a:rPr lang="de-DE" dirty="0" smtClean="0"/>
              <a:t>expressará parte </a:t>
            </a:r>
            <a:r>
              <a:rPr lang="de-DE" dirty="0"/>
              <a:t>da área de atuação focada </a:t>
            </a:r>
            <a:r>
              <a:rPr lang="de-DE" dirty="0" smtClean="0"/>
              <a:t>em </a:t>
            </a:r>
            <a:r>
              <a:rPr lang="de-DE" dirty="0"/>
              <a:t>cada fase existencial do Espírito encarnado (criança, jovem, adulto e idoso</a:t>
            </a:r>
            <a:r>
              <a:rPr lang="de-DE" dirty="0" smtClean="0"/>
              <a:t>).</a:t>
            </a:r>
            <a:endParaRPr lang="pt-BR" dirty="0"/>
          </a:p>
          <a:p>
            <a:pPr>
              <a:spcBef>
                <a:spcPts val="1200"/>
              </a:spcBef>
            </a:pPr>
            <a:r>
              <a:rPr lang="de-DE" b="1" dirty="0"/>
              <a:t>Núcleo</a:t>
            </a:r>
            <a:r>
              <a:rPr lang="pt-BR" dirty="0"/>
              <a:t>: unidade administrativa responsável por assunto relevante, que requer tratamento diferenciado, mas não possui escopo para ser tratado como Diretoria.</a:t>
            </a:r>
          </a:p>
          <a:p>
            <a:pPr>
              <a:spcBef>
                <a:spcPts val="1200"/>
              </a:spcBef>
            </a:pPr>
            <a:r>
              <a:rPr lang="pt-BR" dirty="0"/>
              <a:t>Existirão tantas Diretorias e Núcleos quantos forem estabelecidos pelo CD.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Estatuto da Fundação </a:t>
            </a:r>
            <a:r>
              <a:rPr lang="pt-BR" b="1" dirty="0"/>
              <a:t>A</a:t>
            </a:r>
            <a:r>
              <a:rPr lang="pt-BR" b="1" dirty="0" smtClean="0"/>
              <a:t>llan Kardec</a:t>
            </a:r>
            <a:br>
              <a:rPr lang="pt-BR" b="1" dirty="0" smtClean="0"/>
            </a:br>
            <a:r>
              <a:rPr lang="pt-BR" b="1" dirty="0" smtClean="0"/>
              <a:t>Reforma de dezembro 2014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066792"/>
          </a:xfrm>
        </p:spPr>
        <p:txBody>
          <a:bodyPr>
            <a:normAutofit/>
          </a:bodyPr>
          <a:lstStyle/>
          <a:p>
            <a:r>
              <a:rPr lang="pt-BR" b="1" dirty="0" smtClean="0"/>
              <a:t>Aspectos </a:t>
            </a:r>
            <a:r>
              <a:rPr lang="pt-BR" b="1" dirty="0" smtClean="0"/>
              <a:t>relevantes do conteúdo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764704"/>
            <a:ext cx="8715436" cy="56436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sz="3000" dirty="0" smtClean="0"/>
              <a:t>Diretorias </a:t>
            </a:r>
            <a:r>
              <a:rPr lang="pt-BR" sz="3000" dirty="0"/>
              <a:t>e </a:t>
            </a:r>
            <a:r>
              <a:rPr lang="pt-BR" sz="3000" dirty="0" smtClean="0"/>
              <a:t>Núcleos se dividirão em </a:t>
            </a:r>
            <a:r>
              <a:rPr lang="pt-BR" sz="3000" dirty="0"/>
              <a:t>tantas Coordenações de Atividades quantas forem necessárias.</a:t>
            </a:r>
          </a:p>
          <a:p>
            <a:pPr>
              <a:buNone/>
            </a:pPr>
            <a:r>
              <a:rPr lang="pt-BR" sz="3000" dirty="0" smtClean="0"/>
              <a:t>Responsáveis </a:t>
            </a:r>
            <a:r>
              <a:rPr lang="pt-BR" sz="3000" dirty="0"/>
              <a:t>pelas Diretorias e </a:t>
            </a:r>
            <a:r>
              <a:rPr lang="pt-BR" sz="3000" dirty="0" smtClean="0"/>
              <a:t>Núcleos escolhidos </a:t>
            </a:r>
            <a:r>
              <a:rPr lang="pt-BR" sz="3000" dirty="0"/>
              <a:t>pelo CD, sob </a:t>
            </a:r>
            <a:r>
              <a:rPr lang="pt-BR" sz="3000" dirty="0" smtClean="0"/>
              <a:t>critérios:</a:t>
            </a:r>
            <a:endParaRPr lang="pt-BR" sz="3000" dirty="0"/>
          </a:p>
          <a:p>
            <a:pPr lvl="1">
              <a:buNone/>
            </a:pPr>
            <a:r>
              <a:rPr lang="pt-BR" dirty="0"/>
              <a:t>a) ser Trabalhador Efetivo há pelo menos três anos e permaneçam vinculados ao estudo e prática do </a:t>
            </a:r>
            <a:r>
              <a:rPr lang="pt-BR" dirty="0" smtClean="0"/>
              <a:t>bem</a:t>
            </a:r>
            <a:r>
              <a:rPr lang="pt-BR" dirty="0" smtClean="0">
                <a:solidFill>
                  <a:srgbClr val="FF0000"/>
                </a:solidFill>
              </a:rPr>
              <a:t>;</a:t>
            </a:r>
            <a:endParaRPr lang="pt-BR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pt-BR" dirty="0"/>
              <a:t>b) já ter atuado, como responsável, em alguma atividade vinculada às Atividades-fim da </a:t>
            </a:r>
            <a:r>
              <a:rPr lang="pt-BR" dirty="0" smtClean="0"/>
              <a:t>instituição</a:t>
            </a:r>
            <a:r>
              <a:rPr lang="pt-BR" dirty="0" smtClean="0">
                <a:solidFill>
                  <a:srgbClr val="FF0000"/>
                </a:solidFill>
              </a:rPr>
              <a:t>;</a:t>
            </a:r>
            <a:endParaRPr lang="pt-BR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pt-BR" dirty="0"/>
              <a:t>c) possuir conhecimento doutrinário e experiência prática vinculados à área em que irá atuar;</a:t>
            </a:r>
          </a:p>
          <a:p>
            <a:pPr lvl="1">
              <a:buNone/>
            </a:pPr>
            <a:r>
              <a:rPr lang="pt-BR" dirty="0"/>
              <a:t>d) ter perfil de liderança que permita condução dinâmica e harmoniosa dos trabalhadores e atividades da área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50072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/>
              <a:t>Responsáveis </a:t>
            </a:r>
            <a:r>
              <a:rPr lang="pt-BR" sz="2800" dirty="0"/>
              <a:t>por Diretorias e Núcleos conduzirão as atividades conforme suas </a:t>
            </a:r>
            <a:r>
              <a:rPr lang="pt-BR" sz="2800" dirty="0" smtClean="0"/>
              <a:t>Diretrizes </a:t>
            </a:r>
            <a:r>
              <a:rPr lang="pt-BR" sz="2800" dirty="0"/>
              <a:t>de </a:t>
            </a:r>
            <a:r>
              <a:rPr lang="pt-BR" sz="2800" dirty="0" smtClean="0"/>
              <a:t>Funcionamento</a:t>
            </a:r>
            <a:r>
              <a:rPr lang="pt-BR" sz="2800" dirty="0" smtClean="0">
                <a:solidFill>
                  <a:srgbClr val="FF0000"/>
                </a:solidFill>
              </a:rPr>
              <a:t>.</a:t>
            </a:r>
            <a:endParaRPr lang="pt-BR" sz="28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pt-BR" sz="2800" dirty="0" smtClean="0"/>
              <a:t>Diretor </a:t>
            </a:r>
            <a:r>
              <a:rPr lang="pt-BR" sz="2800" dirty="0"/>
              <a:t>sugere Vice-Diretor, escolhe Coordenador de atividade e decide sobre ingresso/afastamento de Trabalhador Efetivo.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Se ingresso implicar em afastamento de outra atividade, deverá haver prévio entendimento entre os </a:t>
            </a:r>
            <a:r>
              <a:rPr lang="de-DE" sz="2800" dirty="0" smtClean="0"/>
              <a:t>responsáveis</a:t>
            </a:r>
            <a:r>
              <a:rPr lang="de-DE" sz="2800" dirty="0" smtClean="0">
                <a:solidFill>
                  <a:srgbClr val="FF0000"/>
                </a:solidFill>
              </a:rPr>
              <a:t>. </a:t>
            </a:r>
            <a:endParaRPr lang="pt-BR" sz="28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pt-BR" sz="2800" dirty="0"/>
              <a:t>Coordenador sugere Vice-Coordenador e ingresso/afastamento de Trabalhadores </a:t>
            </a:r>
            <a:r>
              <a:rPr lang="pt-BR" sz="2800" dirty="0" smtClean="0"/>
              <a:t>Efetivo</a:t>
            </a:r>
            <a:r>
              <a:rPr lang="pt-BR" sz="2800" dirty="0" smtClean="0">
                <a:solidFill>
                  <a:srgbClr val="FF0000"/>
                </a:solidFill>
              </a:rPr>
              <a:t>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PATRIMÔNIO E DOS </a:t>
            </a:r>
            <a:r>
              <a:rPr lang="pt-BR" sz="3200" b="1" dirty="0" smtClean="0"/>
              <a:t>RECURSOS (XI)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/>
              <a:t>A manutenção da FAK far-se-á com </a:t>
            </a:r>
            <a:r>
              <a:rPr lang="pt-BR" sz="2800" dirty="0" smtClean="0"/>
              <a:t>contribuições </a:t>
            </a:r>
            <a:r>
              <a:rPr lang="pt-BR" sz="2800" dirty="0"/>
              <a:t>feitas espontaneamente pelos Trabalhadores Efetivos e outras </a:t>
            </a:r>
            <a:r>
              <a:rPr lang="pt-BR" sz="2800" dirty="0" smtClean="0"/>
              <a:t>doações com critérios</a:t>
            </a:r>
            <a:r>
              <a:rPr lang="pt-BR" sz="2800" dirty="0" smtClean="0">
                <a:solidFill>
                  <a:srgbClr val="FF0000"/>
                </a:solidFill>
              </a:rPr>
              <a:t>.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dirty="0" smtClean="0"/>
              <a:t>Não se aceita qualquer interferência na </a:t>
            </a:r>
            <a:r>
              <a:rPr lang="pt-BR" sz="2800" dirty="0"/>
              <a:t>administração desses </a:t>
            </a:r>
            <a:r>
              <a:rPr lang="pt-BR" sz="2800" dirty="0" smtClean="0"/>
              <a:t>recursos.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dirty="0"/>
              <a:t>A FAK não usará recursos públicos e nem desenvolverá iniciativas </a:t>
            </a:r>
            <a:r>
              <a:rPr lang="pt-BR" sz="2800" dirty="0" smtClean="0"/>
              <a:t> apenas para </a:t>
            </a:r>
            <a:r>
              <a:rPr lang="pt-BR" sz="2800" dirty="0"/>
              <a:t>buscar lucro </a:t>
            </a:r>
            <a:r>
              <a:rPr lang="pt-BR" sz="2800" dirty="0" smtClean="0"/>
              <a:t>econômico</a:t>
            </a:r>
            <a:r>
              <a:rPr lang="pt-BR" sz="2800" dirty="0" smtClean="0">
                <a:solidFill>
                  <a:srgbClr val="FF0000"/>
                </a:solidFill>
              </a:rPr>
              <a:t>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pt-BR" sz="3200" b="1" dirty="0"/>
              <a:t>DISPOSIÇÕES </a:t>
            </a:r>
            <a:r>
              <a:rPr lang="pt-BR" sz="3200" b="1" dirty="0" smtClean="0"/>
              <a:t>FINAIS (XIII)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84030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t-BR" sz="2800" dirty="0"/>
              <a:t>Nenhum </a:t>
            </a:r>
            <a:r>
              <a:rPr lang="pt-BR" sz="2800" dirty="0" smtClean="0"/>
              <a:t> trabalhador (efetivo ou iniciante) receberá  pagamento  </a:t>
            </a:r>
            <a:r>
              <a:rPr lang="pt-BR" sz="2800" dirty="0"/>
              <a:t>que implique, direta ou indiretamente, </a:t>
            </a:r>
            <a:r>
              <a:rPr lang="pt-BR" sz="2800" dirty="0" smtClean="0"/>
              <a:t>em retribuição pelo </a:t>
            </a:r>
            <a:r>
              <a:rPr lang="pt-BR" sz="2800" dirty="0"/>
              <a:t>que realize </a:t>
            </a:r>
            <a:r>
              <a:rPr lang="pt-BR" sz="2800" dirty="0" smtClean="0"/>
              <a:t>como trabalhador </a:t>
            </a:r>
            <a:r>
              <a:rPr lang="pt-BR" sz="2800" dirty="0"/>
              <a:t>da </a:t>
            </a:r>
            <a:r>
              <a:rPr lang="pt-BR" sz="2800" dirty="0" smtClean="0"/>
              <a:t>FAK;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b="1" dirty="0"/>
              <a:t>O estatuto é imodificável quanto: </a:t>
            </a:r>
            <a:r>
              <a:rPr lang="pt-BR" sz="2800" dirty="0"/>
              <a:t>a natureza das finalidades da FAK e sua orientação espírita;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Nenhuma </a:t>
            </a:r>
            <a:r>
              <a:rPr lang="pt-BR" sz="2800" dirty="0"/>
              <a:t>contribuição será </a:t>
            </a:r>
            <a:r>
              <a:rPr lang="pt-BR" sz="2800" dirty="0" smtClean="0"/>
              <a:t>aceita </a:t>
            </a:r>
            <a:r>
              <a:rPr lang="pt-BR" sz="2800" dirty="0"/>
              <a:t>se implicar em </a:t>
            </a:r>
            <a:r>
              <a:rPr lang="pt-BR" sz="2800" dirty="0" smtClean="0"/>
              <a:t>interferência, </a:t>
            </a:r>
            <a:r>
              <a:rPr lang="pt-BR" sz="2800" dirty="0"/>
              <a:t>de qualquer </a:t>
            </a:r>
            <a:r>
              <a:rPr lang="pt-BR" sz="2800" dirty="0" smtClean="0"/>
              <a:t>natureza, </a:t>
            </a:r>
            <a:r>
              <a:rPr lang="pt-BR" sz="2800" dirty="0"/>
              <a:t>na </a:t>
            </a:r>
            <a:r>
              <a:rPr lang="pt-BR" sz="2800" dirty="0" smtClean="0"/>
              <a:t>condução a FAK;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dirty="0" smtClean="0"/>
              <a:t>Estatuto </a:t>
            </a:r>
            <a:r>
              <a:rPr lang="pt-BR" sz="2800" dirty="0"/>
              <a:t>entra em vigor na data </a:t>
            </a:r>
            <a:r>
              <a:rPr lang="pt-BR" sz="2800" dirty="0" smtClean="0"/>
              <a:t>da aprovação </a:t>
            </a:r>
            <a:r>
              <a:rPr lang="pt-BR" sz="2800" dirty="0"/>
              <a:t>pelo </a:t>
            </a:r>
            <a:r>
              <a:rPr lang="pt-BR" sz="2800" dirty="0" smtClean="0"/>
              <a:t>CR.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pt-BR" sz="3200" b="1" dirty="0"/>
              <a:t>DISPOSIÇÕES </a:t>
            </a:r>
            <a:r>
              <a:rPr lang="pt-BR" sz="3200" b="1" dirty="0" smtClean="0"/>
              <a:t>TRANSITÓRIAS (XIV)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50072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pt-BR" sz="3700" dirty="0"/>
              <a:t>O CD terá 180 dias para ajustar a dinâmica institucional ao novo </a:t>
            </a:r>
            <a:r>
              <a:rPr lang="pt-BR" sz="3700" dirty="0" smtClean="0"/>
              <a:t>estatuto;</a:t>
            </a:r>
            <a:endParaRPr lang="pt-BR" sz="3700" dirty="0"/>
          </a:p>
          <a:p>
            <a:pPr>
              <a:spcBef>
                <a:spcPts val="1200"/>
              </a:spcBef>
            </a:pPr>
            <a:r>
              <a:rPr lang="pt-BR" sz="3700" dirty="0" smtClean="0"/>
              <a:t>Após </a:t>
            </a:r>
            <a:r>
              <a:rPr lang="pt-BR" sz="3700" dirty="0"/>
              <a:t>a aprovação, </a:t>
            </a:r>
            <a:r>
              <a:rPr lang="pt-BR" sz="3700" dirty="0" smtClean="0"/>
              <a:t> extinguem-se todas </a:t>
            </a:r>
            <a:r>
              <a:rPr lang="pt-BR" sz="3700" dirty="0"/>
              <a:t>as instâncias e funções </a:t>
            </a:r>
            <a:r>
              <a:rPr lang="pt-BR" sz="3700" dirty="0" smtClean="0"/>
              <a:t>organizacionais, mas Diretores demais responsáveis pelas </a:t>
            </a:r>
            <a:r>
              <a:rPr lang="pt-BR" sz="3700" dirty="0"/>
              <a:t>atividades </a:t>
            </a:r>
            <a:r>
              <a:rPr lang="pt-BR" sz="3700" dirty="0" smtClean="0"/>
              <a:t>continuam normalmente;</a:t>
            </a:r>
          </a:p>
          <a:p>
            <a:pPr>
              <a:spcBef>
                <a:spcPts val="1200"/>
              </a:spcBef>
            </a:pPr>
            <a:r>
              <a:rPr lang="pt-BR" sz="3700" dirty="0" smtClean="0"/>
              <a:t>FAK </a:t>
            </a:r>
            <a:r>
              <a:rPr lang="pt-BR" sz="3700" dirty="0"/>
              <a:t>passa a ser gerida, provisoriamente, por Comissão de </a:t>
            </a:r>
            <a:r>
              <a:rPr lang="pt-BR" sz="3700" dirty="0" smtClean="0"/>
              <a:t>Transição:  Presidentes </a:t>
            </a:r>
            <a:r>
              <a:rPr lang="pt-BR" sz="3700" dirty="0"/>
              <a:t>e </a:t>
            </a:r>
            <a:r>
              <a:rPr lang="pt-BR" sz="3700" dirty="0" smtClean="0"/>
              <a:t>Vice-Presidentes </a:t>
            </a:r>
            <a:r>
              <a:rPr lang="pt-BR" sz="3700" dirty="0"/>
              <a:t>do CR e da </a:t>
            </a:r>
            <a:r>
              <a:rPr lang="pt-BR" sz="3700" dirty="0" smtClean="0"/>
              <a:t>DC;</a:t>
            </a:r>
            <a:endParaRPr lang="pt-BR" sz="3700" dirty="0"/>
          </a:p>
          <a:p>
            <a:pPr>
              <a:spcBef>
                <a:spcPts val="1200"/>
              </a:spcBef>
            </a:pPr>
            <a:r>
              <a:rPr lang="pt-BR" sz="3700" dirty="0" smtClean="0"/>
              <a:t>Em 45 </a:t>
            </a:r>
            <a:r>
              <a:rPr lang="pt-BR" sz="3700" dirty="0"/>
              <a:t>dias </a:t>
            </a:r>
            <a:r>
              <a:rPr lang="pt-BR" sz="3700" dirty="0" smtClean="0"/>
              <a:t>haverá reuniões da AT </a:t>
            </a:r>
            <a:r>
              <a:rPr lang="pt-BR" sz="3700" dirty="0"/>
              <a:t>para escolher o novo CR, </a:t>
            </a:r>
            <a:r>
              <a:rPr lang="pt-BR" sz="3700" dirty="0" smtClean="0"/>
              <a:t>do </a:t>
            </a:r>
            <a:r>
              <a:rPr lang="pt-BR" sz="3700" dirty="0"/>
              <a:t>CR para escolher e empossar  membros do CD e a deste para escolher e empossar seu Presidente e Presidente </a:t>
            </a:r>
            <a:r>
              <a:rPr lang="pt-BR" sz="3700" dirty="0" smtClean="0"/>
              <a:t>Substituto;</a:t>
            </a:r>
            <a:endParaRPr lang="pt-BR" sz="3700" dirty="0"/>
          </a:p>
          <a:p>
            <a:pPr>
              <a:spcBef>
                <a:spcPts val="1200"/>
              </a:spcBef>
            </a:pPr>
            <a:r>
              <a:rPr lang="pt-BR" sz="3700" dirty="0"/>
              <a:t>As reuniões da AT, do CR e do CD da transição serão presididas e secretariadas, respectivamente, pelos Presidente e Secretário do </a:t>
            </a:r>
            <a:r>
              <a:rPr lang="pt-BR" sz="3700" dirty="0" smtClean="0"/>
              <a:t>CR</a:t>
            </a:r>
            <a:r>
              <a:rPr lang="pt-BR" sz="3700" dirty="0"/>
              <a:t>.</a:t>
            </a:r>
            <a:endParaRPr lang="pt-BR" sz="3700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pt-BR" sz="3200" b="1" dirty="0"/>
              <a:t>Resumo das principais mudanças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429288"/>
          </a:xfrm>
        </p:spPr>
        <p:txBody>
          <a:bodyPr>
            <a:normAutofit fontScale="92500" lnSpcReduction="10000"/>
          </a:bodyPr>
          <a:lstStyle/>
          <a:p>
            <a:r>
              <a:rPr lang="pt-BR" sz="3000" dirty="0"/>
              <a:t>Qualificação da participação na AT e no </a:t>
            </a:r>
            <a:r>
              <a:rPr lang="pt-BR" sz="3000" dirty="0" smtClean="0"/>
              <a:t>CR</a:t>
            </a:r>
            <a:r>
              <a:rPr lang="pt-BR" sz="2800" dirty="0" smtClean="0"/>
              <a:t>;</a:t>
            </a:r>
            <a:endParaRPr lang="pt-BR" sz="3000" dirty="0"/>
          </a:p>
          <a:p>
            <a:r>
              <a:rPr lang="pt-BR" sz="3000" dirty="0"/>
              <a:t>Mecanismos para dar visibilidade a novas lideranças: escolha por listas de </a:t>
            </a:r>
            <a:r>
              <a:rPr lang="pt-BR" sz="3000" dirty="0" smtClean="0"/>
              <a:t>indicados</a:t>
            </a:r>
            <a:r>
              <a:rPr lang="pt-BR" sz="2800" dirty="0" smtClean="0"/>
              <a:t>;</a:t>
            </a:r>
            <a:endParaRPr lang="pt-BR" sz="3000" dirty="0"/>
          </a:p>
          <a:p>
            <a:r>
              <a:rPr lang="pt-BR" sz="3000" dirty="0"/>
              <a:t>Possibilidade de renovação parcial ou total </a:t>
            </a:r>
            <a:r>
              <a:rPr lang="pt-BR" sz="3000" dirty="0" smtClean="0"/>
              <a:t>a cada </a:t>
            </a:r>
            <a:r>
              <a:rPr lang="pt-BR" sz="3000" dirty="0"/>
              <a:t>3 </a:t>
            </a:r>
            <a:r>
              <a:rPr lang="pt-BR" sz="3000" dirty="0" smtClean="0"/>
              <a:t>anos</a:t>
            </a:r>
            <a:r>
              <a:rPr lang="pt-BR" sz="2800" dirty="0" smtClean="0"/>
              <a:t>;</a:t>
            </a:r>
            <a:endParaRPr lang="pt-BR" sz="3000" dirty="0"/>
          </a:p>
          <a:p>
            <a:r>
              <a:rPr lang="pt-BR" sz="3000" dirty="0"/>
              <a:t>Fontes diretivas totalmente </a:t>
            </a:r>
            <a:r>
              <a:rPr lang="pt-BR" sz="3000" dirty="0" smtClean="0"/>
              <a:t>colegiadas</a:t>
            </a:r>
            <a:r>
              <a:rPr lang="pt-BR" sz="2800" dirty="0" smtClean="0"/>
              <a:t>;</a:t>
            </a:r>
            <a:endParaRPr lang="pt-BR" sz="3000" dirty="0" smtClean="0"/>
          </a:p>
          <a:p>
            <a:r>
              <a:rPr lang="pt-BR" sz="3000" dirty="0" smtClean="0"/>
              <a:t>Unificação das fontes de autoridade: CR, com o CD gerindo em seu nome</a:t>
            </a:r>
            <a:r>
              <a:rPr lang="pt-BR" sz="2800" dirty="0" smtClean="0"/>
              <a:t>;</a:t>
            </a:r>
            <a:endParaRPr lang="pt-BR" sz="3000" dirty="0"/>
          </a:p>
          <a:p>
            <a:r>
              <a:rPr lang="pt-BR" sz="3000" dirty="0"/>
              <a:t>Instância única de orientação, direção, supervisão e integração da gestão: o </a:t>
            </a:r>
            <a:r>
              <a:rPr lang="pt-BR" sz="3000" dirty="0" smtClean="0"/>
              <a:t>CD</a:t>
            </a:r>
            <a:r>
              <a:rPr lang="pt-BR" sz="2800" dirty="0" smtClean="0"/>
              <a:t>;</a:t>
            </a:r>
            <a:endParaRPr lang="pt-BR" sz="3000" dirty="0"/>
          </a:p>
          <a:p>
            <a:r>
              <a:rPr lang="pt-BR" sz="3000" dirty="0"/>
              <a:t>Distribuição e descentralização da gestão: CD com seis </a:t>
            </a:r>
            <a:r>
              <a:rPr lang="pt-BR" sz="3000" dirty="0" err="1" smtClean="0"/>
              <a:t>vices-presidentes</a:t>
            </a:r>
            <a:r>
              <a:rPr lang="pt-BR" sz="2800" dirty="0"/>
              <a:t>;</a:t>
            </a:r>
          </a:p>
          <a:p>
            <a:endParaRPr lang="pt-BR" sz="30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836712"/>
            <a:ext cx="8572560" cy="52864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/>
              <a:t>Efetivação das </a:t>
            </a:r>
            <a:r>
              <a:rPr lang="pt-BR" sz="2800" dirty="0"/>
              <a:t>atividades separadas dos processos decisórios: Diretorias e </a:t>
            </a:r>
            <a:r>
              <a:rPr lang="pt-BR" sz="2800" dirty="0" smtClean="0"/>
              <a:t>Núcleos </a:t>
            </a:r>
            <a:r>
              <a:rPr lang="pt-BR" sz="2800" dirty="0"/>
              <a:t>sem participação </a:t>
            </a:r>
            <a:r>
              <a:rPr lang="pt-BR" sz="2800" dirty="0" smtClean="0"/>
              <a:t>ou obrigações burocráticas  em </a:t>
            </a:r>
            <a:r>
              <a:rPr lang="pt-BR" sz="2800" dirty="0"/>
              <a:t>instâncias </a:t>
            </a:r>
            <a:r>
              <a:rPr lang="pt-BR" sz="2800" dirty="0" smtClean="0"/>
              <a:t>colegiadas;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dirty="0"/>
              <a:t>Diretores escolhidos sob </a:t>
            </a:r>
            <a:r>
              <a:rPr lang="pt-BR" sz="2800" dirty="0" smtClean="0"/>
              <a:t>critérios;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dirty="0"/>
              <a:t>CR </a:t>
            </a:r>
            <a:r>
              <a:rPr lang="pt-BR" sz="2800" dirty="0" smtClean="0"/>
              <a:t>reunirá os </a:t>
            </a:r>
            <a:r>
              <a:rPr lang="pt-BR" sz="2800" dirty="0"/>
              <a:t>mais </a:t>
            </a:r>
            <a:r>
              <a:rPr lang="pt-BR" sz="2800" dirty="0" smtClean="0"/>
              <a:t>maduros: </a:t>
            </a:r>
            <a:r>
              <a:rPr lang="pt-BR" sz="2800" u="sng" dirty="0" smtClean="0"/>
              <a:t>não podem</a:t>
            </a:r>
            <a:r>
              <a:rPr lang="pt-BR" sz="2800" dirty="0" smtClean="0"/>
              <a:t> os responsáveis por Diretorias e Núcleos, e só  </a:t>
            </a:r>
            <a:r>
              <a:rPr lang="pt-BR" sz="2800" u="sng" dirty="0"/>
              <a:t>podem</a:t>
            </a:r>
            <a:r>
              <a:rPr lang="pt-BR" sz="2800" dirty="0"/>
              <a:t> </a:t>
            </a:r>
            <a:r>
              <a:rPr lang="pt-BR" sz="2800" dirty="0" smtClean="0"/>
              <a:t> </a:t>
            </a:r>
            <a:r>
              <a:rPr lang="pt-BR" sz="2800" dirty="0"/>
              <a:t>Trabalhadores Efetivos com mais de três anos e com experiência na gestão de atividades </a:t>
            </a:r>
            <a:r>
              <a:rPr lang="pt-BR" sz="2800" dirty="0" smtClean="0"/>
              <a:t>fins; </a:t>
            </a:r>
            <a:endParaRPr lang="pt-BR" sz="2800" dirty="0"/>
          </a:p>
          <a:p>
            <a:pPr>
              <a:spcBef>
                <a:spcPts val="1200"/>
              </a:spcBef>
            </a:pPr>
            <a:r>
              <a:rPr lang="pt-BR" sz="2800" dirty="0"/>
              <a:t>Menos dinâmicas burocráticas, mais decisões por consenso e mais atuação por entendimento </a:t>
            </a:r>
            <a:r>
              <a:rPr lang="pt-BR" sz="2800" dirty="0" smtClean="0"/>
              <a:t>informal.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DOS\ALBERTO_ZE\FAK_MOVESP\Reformas_FAK\2014-2015\Nova_FAK_Acesso_Cent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214290"/>
            <a:ext cx="878684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/>
              <a:t>Obrigado!</a:t>
            </a:r>
            <a:endParaRPr lang="pt-BR" sz="6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DENOMINAÇÃO E DOS QUALIFICATIVOS LEGAIS (I)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3116"/>
            <a:ext cx="8472518" cy="398304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pt-BR" sz="2800" dirty="0" smtClean="0"/>
              <a:t>Organização religiosa; </a:t>
            </a:r>
            <a:endParaRPr lang="pt-BR" sz="2800" dirty="0"/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pt-BR" sz="2800" dirty="0"/>
              <a:t>Registro versões estatutos (1979, 1993, 1996 e 2007</a:t>
            </a:r>
            <a:r>
              <a:rPr lang="pt-BR" sz="2800" dirty="0" smtClean="0"/>
              <a:t>);</a:t>
            </a:r>
            <a:endParaRPr lang="pt-BR" sz="2800" dirty="0"/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pt-BR" sz="2800" dirty="0"/>
              <a:t>“Fundação” restringe-se ao nome, sem implicação </a:t>
            </a:r>
            <a:r>
              <a:rPr lang="pt-BR" sz="2800" dirty="0" smtClean="0"/>
              <a:t>jurídica;</a:t>
            </a:r>
            <a:endParaRPr lang="pt-BR" sz="2800" dirty="0"/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pt-BR" sz="2800" dirty="0"/>
              <a:t>Utilidade pública municipal (11-12-1995</a:t>
            </a:r>
            <a:r>
              <a:rPr lang="pt-BR" sz="2800" dirty="0" smtClean="0"/>
              <a:t>).</a:t>
            </a:r>
            <a:endParaRPr lang="pt-BR" sz="2800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ORIENTAÇÕES </a:t>
            </a:r>
            <a:r>
              <a:rPr lang="pt-BR" sz="3200" b="1" dirty="0"/>
              <a:t>E DEFINIÇÕES </a:t>
            </a:r>
            <a:r>
              <a:rPr lang="pt-BR" sz="3200" b="1" dirty="0" smtClean="0"/>
              <a:t>PRÉVIAS (II)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196752"/>
            <a:ext cx="8643998" cy="49720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t-BR" sz="2400" dirty="0"/>
              <a:t>Adesa a </a:t>
            </a:r>
            <a:r>
              <a:rPr lang="pt-BR" sz="2400" dirty="0" smtClean="0"/>
              <a:t>FEA;</a:t>
            </a:r>
            <a:endParaRPr lang="pt-BR" sz="2400" dirty="0"/>
          </a:p>
          <a:p>
            <a:pPr>
              <a:spcBef>
                <a:spcPts val="1200"/>
              </a:spcBef>
            </a:pPr>
            <a:r>
              <a:rPr lang="pt-BR" sz="2400" dirty="0"/>
              <a:t>FEB: orientadora do movimento espírita no </a:t>
            </a:r>
            <a:r>
              <a:rPr lang="pt-BR" sz="2400" dirty="0" smtClean="0"/>
              <a:t>Brasil;</a:t>
            </a:r>
            <a:endParaRPr lang="pt-BR" sz="2400" dirty="0"/>
          </a:p>
          <a:p>
            <a:pPr>
              <a:spcBef>
                <a:spcPts val="1200"/>
              </a:spcBef>
            </a:pPr>
            <a:r>
              <a:rPr lang="pt-BR" sz="2400" dirty="0"/>
              <a:t>Decisões internas: valorização do entendimento direto e </a:t>
            </a:r>
            <a:r>
              <a:rPr lang="pt-BR" sz="2400" dirty="0" smtClean="0"/>
              <a:t>informal;</a:t>
            </a:r>
            <a:endParaRPr lang="pt-BR" sz="2400" dirty="0"/>
          </a:p>
          <a:p>
            <a:pPr>
              <a:spcBef>
                <a:spcPts val="1200"/>
              </a:spcBef>
            </a:pPr>
            <a:r>
              <a:rPr lang="pt-BR" sz="2400" dirty="0"/>
              <a:t>Deliberações em colegiados: maioria simples dos presentes, requer </a:t>
            </a:r>
            <a:r>
              <a:rPr lang="pt-BR" sz="2400" dirty="0" smtClean="0"/>
              <a:t>consensos;</a:t>
            </a:r>
            <a:endParaRPr lang="pt-BR" sz="2400" dirty="0"/>
          </a:p>
          <a:p>
            <a:pPr>
              <a:spcBef>
                <a:spcPts val="1200"/>
              </a:spcBef>
            </a:pPr>
            <a:r>
              <a:rPr lang="pt-BR" sz="2400" dirty="0"/>
              <a:t>Participantes são necessitados espirituais: </a:t>
            </a:r>
            <a:r>
              <a:rPr lang="pt-BR" sz="2400" u="sng" dirty="0"/>
              <a:t>Apenas Assistidos</a:t>
            </a:r>
            <a:r>
              <a:rPr lang="pt-BR" sz="2400" dirty="0"/>
              <a:t>, </a:t>
            </a:r>
            <a:r>
              <a:rPr lang="pt-BR" sz="2400" u="sng" dirty="0"/>
              <a:t>Assistidos Estudantes</a:t>
            </a:r>
            <a:r>
              <a:rPr lang="pt-BR" sz="2400" dirty="0"/>
              <a:t> e </a:t>
            </a:r>
            <a:r>
              <a:rPr lang="pt-BR" sz="2400" u="sng" dirty="0"/>
              <a:t>Assistidos </a:t>
            </a:r>
            <a:r>
              <a:rPr lang="pt-BR" sz="2400" u="sng" dirty="0" smtClean="0"/>
              <a:t>Trabalhadores;</a:t>
            </a:r>
            <a:endParaRPr lang="pt-BR" sz="2400" dirty="0"/>
          </a:p>
          <a:p>
            <a:pPr>
              <a:spcBef>
                <a:spcPts val="1200"/>
              </a:spcBef>
            </a:pPr>
            <a:r>
              <a:rPr lang="pt-BR" sz="2400" dirty="0"/>
              <a:t>Obtenção de recursos não pode envolver </a:t>
            </a:r>
            <a:r>
              <a:rPr lang="pt-BR" sz="2400" dirty="0" smtClean="0"/>
              <a:t>“Apenas Assistidos”;</a:t>
            </a:r>
            <a:endParaRPr lang="pt-BR" sz="2400" dirty="0"/>
          </a:p>
          <a:p>
            <a:pPr>
              <a:spcBef>
                <a:spcPts val="1200"/>
              </a:spcBef>
            </a:pPr>
            <a:r>
              <a:rPr lang="pt-BR" sz="2400" dirty="0"/>
              <a:t>Complementos do Estatuto: Diretrizes Gerais de Administração, Bases Doutrinárias da Organização, Princípios Gerais de Atuação e  Diretrizes de Funcionamento das Atividades.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DOS MEMBROS (III)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pt-BR" sz="2800" b="1" dirty="0" smtClean="0"/>
              <a:t>Trabalhadores </a:t>
            </a:r>
            <a:r>
              <a:rPr lang="pt-BR" sz="2800" b="1" dirty="0"/>
              <a:t>Efetivos</a:t>
            </a:r>
            <a:r>
              <a:rPr lang="pt-BR" sz="2800" dirty="0"/>
              <a:t> (1 ano ou mais; participar de estudos regulares e prática do bem</a:t>
            </a:r>
            <a:r>
              <a:rPr lang="pt-BR" sz="2800" dirty="0" smtClean="0"/>
              <a:t>);</a:t>
            </a:r>
            <a:endParaRPr lang="pt-BR" sz="28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pt-BR" sz="2800" b="1" dirty="0"/>
              <a:t>Trabalhadores Iniciantes </a:t>
            </a:r>
            <a:r>
              <a:rPr lang="pt-BR" sz="2800" dirty="0"/>
              <a:t>(menos de 1 ano</a:t>
            </a:r>
            <a:r>
              <a:rPr lang="pt-BR" sz="2800" dirty="0" smtClean="0"/>
              <a:t>);</a:t>
            </a:r>
            <a:endParaRPr lang="pt-BR" sz="28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800" u="sng" dirty="0"/>
              <a:t>Colaborador provisório</a:t>
            </a:r>
            <a:r>
              <a:rPr lang="de-DE" sz="2800" dirty="0"/>
              <a:t> não </a:t>
            </a:r>
            <a:r>
              <a:rPr lang="de-DE" sz="2800" dirty="0" smtClean="0"/>
              <a:t>é </a:t>
            </a:r>
            <a:r>
              <a:rPr lang="de-DE" sz="2800" dirty="0"/>
              <a:t>membro </a:t>
            </a:r>
            <a:r>
              <a:rPr lang="de-DE" sz="2800" dirty="0" smtClean="0"/>
              <a:t>trabalhador;</a:t>
            </a:r>
            <a:endParaRPr lang="pt-BR" sz="28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800" u="sng" dirty="0"/>
              <a:t>Empregado</a:t>
            </a:r>
            <a:r>
              <a:rPr lang="de-DE" sz="2800" dirty="0"/>
              <a:t> pode ser, mas sob condições </a:t>
            </a:r>
            <a:r>
              <a:rPr lang="de-DE" sz="2800" dirty="0" smtClean="0"/>
              <a:t>especiais.</a:t>
            </a:r>
            <a:endParaRPr lang="pt-BR" sz="28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FINALIDADES (IV)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85860"/>
            <a:ext cx="8929718" cy="521497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t-BR" sz="2500" b="1" u="sng" dirty="0" smtClean="0"/>
              <a:t>Gerais</a:t>
            </a:r>
            <a:r>
              <a:rPr lang="pt-BR" sz="2500" b="1" dirty="0"/>
              <a:t>: </a:t>
            </a:r>
            <a:r>
              <a:rPr lang="pt-BR" sz="2500" dirty="0"/>
              <a:t>concretização da doutrina, contribuição para seu progresso e para a unificação do </a:t>
            </a:r>
            <a:r>
              <a:rPr lang="pt-BR" sz="2500" dirty="0" smtClean="0"/>
              <a:t>movimento;</a:t>
            </a:r>
            <a:endParaRPr lang="pt-BR" sz="2500" dirty="0"/>
          </a:p>
          <a:p>
            <a:pPr>
              <a:spcBef>
                <a:spcPts val="1200"/>
              </a:spcBef>
            </a:pPr>
            <a:r>
              <a:rPr lang="pt-BR" sz="2500" b="1" u="sng" dirty="0"/>
              <a:t>Específicas</a:t>
            </a:r>
            <a:r>
              <a:rPr lang="pt-BR" sz="2500" b="1" dirty="0"/>
              <a:t>: </a:t>
            </a:r>
            <a:r>
              <a:rPr lang="pt-BR" sz="2500" dirty="0"/>
              <a:t>promoção e realização de </a:t>
            </a:r>
            <a:r>
              <a:rPr lang="pt-BR" sz="2500" u="sng" dirty="0"/>
              <a:t>estudos</a:t>
            </a:r>
            <a:r>
              <a:rPr lang="pt-BR" sz="2500" dirty="0"/>
              <a:t>, aplicações </a:t>
            </a:r>
            <a:r>
              <a:rPr lang="pt-BR" sz="2500" u="sng" dirty="0"/>
              <a:t>práticas</a:t>
            </a:r>
            <a:r>
              <a:rPr lang="pt-BR" sz="2500" dirty="0"/>
              <a:t>, </a:t>
            </a:r>
            <a:r>
              <a:rPr lang="pt-BR" sz="2500" u="sng" dirty="0"/>
              <a:t>divulgação</a:t>
            </a:r>
            <a:r>
              <a:rPr lang="pt-BR" sz="2500" dirty="0"/>
              <a:t>,  </a:t>
            </a:r>
            <a:r>
              <a:rPr lang="pt-BR" sz="2500" u="sng" dirty="0"/>
              <a:t>aperfeiçoamento</a:t>
            </a:r>
            <a:r>
              <a:rPr lang="pt-BR" sz="2500" dirty="0"/>
              <a:t> doutrinário, e de iniciativas em prol da </a:t>
            </a:r>
            <a:r>
              <a:rPr lang="pt-BR" sz="2500" u="sng" dirty="0"/>
              <a:t>unificação</a:t>
            </a:r>
            <a:r>
              <a:rPr lang="pt-BR" sz="2500" dirty="0"/>
              <a:t> e da </a:t>
            </a:r>
            <a:r>
              <a:rPr lang="pt-BR" sz="2500" u="sng" dirty="0"/>
              <a:t>sustentação material</a:t>
            </a:r>
            <a:r>
              <a:rPr lang="pt-BR" sz="2500" dirty="0"/>
              <a:t> </a:t>
            </a:r>
            <a:r>
              <a:rPr lang="pt-BR" sz="2500" dirty="0" smtClean="0"/>
              <a:t>institucional;</a:t>
            </a:r>
            <a:endParaRPr lang="pt-BR" sz="2500" dirty="0"/>
          </a:p>
          <a:p>
            <a:pPr>
              <a:spcBef>
                <a:spcPts val="1200"/>
              </a:spcBef>
            </a:pPr>
            <a:r>
              <a:rPr lang="pt-BR" sz="2500" b="1" u="sng" dirty="0"/>
              <a:t>Especiais</a:t>
            </a:r>
            <a:r>
              <a:rPr lang="pt-BR" sz="2500" b="1" dirty="0"/>
              <a:t>: </a:t>
            </a:r>
            <a:r>
              <a:rPr lang="pt-BR" sz="2500" dirty="0"/>
              <a:t>utilização da </a:t>
            </a:r>
            <a:r>
              <a:rPr lang="pt-BR" sz="2500" u="sng" dirty="0"/>
              <a:t>mediunidade</a:t>
            </a:r>
            <a:r>
              <a:rPr lang="pt-BR" sz="2500" dirty="0"/>
              <a:t> para fins direcionados, ampliação da comunhão com os </a:t>
            </a:r>
            <a:r>
              <a:rPr lang="pt-BR" sz="2500" u="sng" dirty="0"/>
              <a:t>propósitos espirituais</a:t>
            </a:r>
            <a:r>
              <a:rPr lang="pt-BR" sz="2500" dirty="0"/>
              <a:t> da instituição, utilização da </a:t>
            </a:r>
            <a:r>
              <a:rPr lang="pt-BR" sz="2500" u="sng" dirty="0"/>
              <a:t>arte</a:t>
            </a:r>
            <a:r>
              <a:rPr lang="pt-BR" sz="2500" dirty="0"/>
              <a:t> como veículo para expressão do belo e do nobre,  fortalecimento da </a:t>
            </a:r>
            <a:r>
              <a:rPr lang="pt-BR" sz="2500" u="sng" dirty="0"/>
              <a:t>família</a:t>
            </a:r>
            <a:r>
              <a:rPr lang="pt-BR" sz="2500" dirty="0"/>
              <a:t>, fortalecimento do </a:t>
            </a:r>
            <a:r>
              <a:rPr lang="pt-BR" sz="2500" u="sng" dirty="0" smtClean="0"/>
              <a:t>Esperanto;</a:t>
            </a:r>
            <a:endParaRPr lang="pt-BR" sz="2500" dirty="0"/>
          </a:p>
          <a:p>
            <a:pPr>
              <a:spcBef>
                <a:spcPts val="1200"/>
              </a:spcBef>
            </a:pPr>
            <a:r>
              <a:rPr lang="pt-BR" sz="2500" dirty="0"/>
              <a:t>Atividades com crianças e jovens serão prioritárias e requererão engajamento dos pais ou responsáveis.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ÁREAS </a:t>
            </a:r>
            <a:r>
              <a:rPr lang="pt-BR" sz="3200" b="1" dirty="0"/>
              <a:t>DE ATUAÇÃO E DE </a:t>
            </a:r>
            <a:r>
              <a:rPr lang="pt-BR" sz="3200" b="1" dirty="0" smtClean="0"/>
              <a:t>GESTÃO (V)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28736"/>
            <a:ext cx="8712968" cy="500066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t-BR" sz="2800" b="1" dirty="0"/>
              <a:t>Áreas de atuação</a:t>
            </a:r>
            <a:r>
              <a:rPr lang="pt-BR" sz="2800" dirty="0"/>
              <a:t>: concretizam as finalidades estatutárias e decorrem da forma como é fundamentada, doutrinariamente, a organização de suas </a:t>
            </a:r>
            <a:r>
              <a:rPr lang="pt-BR" sz="2800" dirty="0" smtClean="0"/>
              <a:t>atividades. São:</a:t>
            </a:r>
          </a:p>
          <a:p>
            <a:pPr lvl="1">
              <a:spcBef>
                <a:spcPts val="1200"/>
              </a:spcBef>
            </a:pPr>
            <a:r>
              <a:rPr lang="pt-BR" b="1" dirty="0" smtClean="0"/>
              <a:t>Atividades-fim: </a:t>
            </a:r>
            <a:r>
              <a:rPr lang="pt-BR" dirty="0" smtClean="0"/>
              <a:t>materializam as</a:t>
            </a:r>
            <a:r>
              <a:rPr lang="pt-BR" b="1" dirty="0" smtClean="0"/>
              <a:t> </a:t>
            </a:r>
            <a:r>
              <a:rPr lang="pt-BR" dirty="0" smtClean="0"/>
              <a:t>finalidades específicas e atendem diretamente os assistidos;</a:t>
            </a:r>
            <a:endParaRPr lang="pt-BR" b="1" dirty="0" smtClean="0"/>
          </a:p>
          <a:p>
            <a:pPr lvl="1">
              <a:spcBef>
                <a:spcPts val="1200"/>
              </a:spcBef>
            </a:pPr>
            <a:r>
              <a:rPr lang="pt-BR" b="1" dirty="0" smtClean="0"/>
              <a:t>Atividades-especiais: </a:t>
            </a:r>
            <a:r>
              <a:rPr lang="pt-BR" dirty="0"/>
              <a:t>materializam</a:t>
            </a:r>
            <a:r>
              <a:rPr lang="pt-BR" b="1" dirty="0"/>
              <a:t> </a:t>
            </a:r>
            <a:r>
              <a:rPr lang="pt-BR" dirty="0"/>
              <a:t>as finalidades especiais 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smtClean="0"/>
              <a:t>potencializam, transversalmente, </a:t>
            </a:r>
            <a:r>
              <a:rPr lang="pt-BR" dirty="0"/>
              <a:t>as </a:t>
            </a:r>
            <a:r>
              <a:rPr lang="pt-BR" dirty="0" smtClean="0"/>
              <a:t>Atividades-fim;</a:t>
            </a:r>
            <a:endParaRPr lang="pt-BR" b="1" dirty="0" smtClean="0"/>
          </a:p>
          <a:p>
            <a:pPr lvl="1">
              <a:spcBef>
                <a:spcPts val="1200"/>
              </a:spcBef>
            </a:pPr>
            <a:r>
              <a:rPr lang="pt-BR" b="1" dirty="0" smtClean="0"/>
              <a:t>Atividades-meio: </a:t>
            </a:r>
            <a:r>
              <a:rPr lang="pt-BR" dirty="0"/>
              <a:t>cuidam da provisão de</a:t>
            </a:r>
            <a:r>
              <a:rPr lang="pt-BR" b="1" dirty="0"/>
              <a:t> </a:t>
            </a:r>
            <a:r>
              <a:rPr lang="pt-BR" dirty="0"/>
              <a:t>recursos materiais para funcionamento da instituição e </a:t>
            </a:r>
            <a:r>
              <a:rPr lang="pt-BR" dirty="0" smtClean="0"/>
              <a:t>de suporte gerencial.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Atividades-fim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711349"/>
            <a:ext cx="8329642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b="1" dirty="0" smtClean="0"/>
              <a:t>Acolhimento</a:t>
            </a:r>
          </a:p>
          <a:p>
            <a:pPr>
              <a:spcBef>
                <a:spcPts val="1200"/>
              </a:spcBef>
            </a:pPr>
            <a:r>
              <a:rPr lang="pt-BR" sz="2800" b="1" dirty="0" smtClean="0"/>
              <a:t>Atendimento </a:t>
            </a:r>
            <a:r>
              <a:rPr lang="pt-BR" sz="2800" b="1" dirty="0"/>
              <a:t>a Situações </a:t>
            </a:r>
            <a:r>
              <a:rPr lang="pt-BR" sz="2800" b="1" dirty="0" smtClean="0"/>
              <a:t>Incapacitantes</a:t>
            </a:r>
          </a:p>
          <a:p>
            <a:pPr>
              <a:spcBef>
                <a:spcPts val="1200"/>
              </a:spcBef>
            </a:pPr>
            <a:r>
              <a:rPr lang="pt-BR" sz="2800" b="1" dirty="0" smtClean="0"/>
              <a:t>Atendimento </a:t>
            </a:r>
            <a:r>
              <a:rPr lang="pt-BR" sz="2800" b="1" dirty="0"/>
              <a:t>a Inquietudes </a:t>
            </a:r>
            <a:r>
              <a:rPr lang="pt-BR" sz="2800" b="1" dirty="0" smtClean="0"/>
              <a:t>Comportamentais</a:t>
            </a:r>
          </a:p>
          <a:p>
            <a:pPr>
              <a:spcBef>
                <a:spcPts val="1200"/>
              </a:spcBef>
            </a:pPr>
            <a:r>
              <a:rPr lang="pt-BR" sz="2800" b="1" dirty="0" smtClean="0"/>
              <a:t>Atendimento </a:t>
            </a:r>
            <a:r>
              <a:rPr lang="pt-BR" sz="2800" b="1" dirty="0"/>
              <a:t>a Provas </a:t>
            </a:r>
            <a:r>
              <a:rPr lang="pt-BR" sz="2800" b="1" dirty="0" smtClean="0"/>
              <a:t>Existenciais</a:t>
            </a:r>
          </a:p>
          <a:p>
            <a:pPr>
              <a:spcBef>
                <a:spcPts val="1200"/>
              </a:spcBef>
            </a:pPr>
            <a:r>
              <a:rPr lang="pt-BR" sz="2800" b="1" dirty="0" smtClean="0"/>
              <a:t>Atendimento </a:t>
            </a:r>
            <a:r>
              <a:rPr lang="pt-BR" sz="2800" b="1" dirty="0"/>
              <a:t>à Ânsia por </a:t>
            </a:r>
            <a:r>
              <a:rPr lang="pt-BR" sz="2800" b="1" dirty="0" smtClean="0"/>
              <a:t>Esclarecimento</a:t>
            </a:r>
          </a:p>
          <a:p>
            <a:pPr>
              <a:spcBef>
                <a:spcPts val="1200"/>
              </a:spcBef>
            </a:pPr>
            <a:r>
              <a:rPr lang="pt-BR" sz="2800" b="1" dirty="0" smtClean="0"/>
              <a:t>Apoio </a:t>
            </a:r>
            <a:r>
              <a:rPr lang="pt-BR" sz="2800" b="1" dirty="0"/>
              <a:t>a Trabalhadores </a:t>
            </a:r>
            <a:endParaRPr lang="pt-BR" sz="28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Atividades Especiais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2800" b="1" dirty="0"/>
              <a:t>Provisão de Recursos Mediúnicos </a:t>
            </a:r>
            <a:r>
              <a:rPr lang="pt-BR" sz="2800" b="1" dirty="0" smtClean="0"/>
              <a:t>Direcionados</a:t>
            </a:r>
          </a:p>
          <a:p>
            <a:pPr>
              <a:spcBef>
                <a:spcPts val="1800"/>
              </a:spcBef>
            </a:pPr>
            <a:r>
              <a:rPr lang="pt-BR" sz="2800" b="1" dirty="0" smtClean="0"/>
              <a:t>Interação </a:t>
            </a:r>
            <a:r>
              <a:rPr lang="pt-BR" sz="2800" b="1" dirty="0"/>
              <a:t>com Projeto Espiritual </a:t>
            </a:r>
            <a:r>
              <a:rPr lang="pt-BR" sz="2800" b="1" dirty="0" smtClean="0"/>
              <a:t>Institucional</a:t>
            </a:r>
          </a:p>
          <a:p>
            <a:pPr>
              <a:spcBef>
                <a:spcPts val="1800"/>
              </a:spcBef>
            </a:pPr>
            <a:r>
              <a:rPr lang="pt-BR" sz="2800" b="1" dirty="0" smtClean="0"/>
              <a:t>Fortalecimento </a:t>
            </a:r>
            <a:r>
              <a:rPr lang="pt-BR" sz="2800" b="1" dirty="0"/>
              <a:t>da Arte na Promoção do </a:t>
            </a:r>
            <a:r>
              <a:rPr lang="pt-BR" sz="2800" b="1" dirty="0" smtClean="0"/>
              <a:t>Bem</a:t>
            </a:r>
          </a:p>
          <a:p>
            <a:pPr>
              <a:spcBef>
                <a:spcPts val="1800"/>
              </a:spcBef>
            </a:pPr>
            <a:r>
              <a:rPr lang="pt-BR" sz="2800" b="1" dirty="0" smtClean="0"/>
              <a:t>Fortalecimento </a:t>
            </a:r>
            <a:r>
              <a:rPr lang="pt-BR" sz="2800" b="1" dirty="0"/>
              <a:t>da </a:t>
            </a:r>
            <a:r>
              <a:rPr lang="pt-BR" sz="2800" b="1" dirty="0" smtClean="0"/>
              <a:t>Família</a:t>
            </a:r>
            <a:endParaRPr lang="pt-BR" sz="2800" dirty="0" smtClean="0"/>
          </a:p>
          <a:p>
            <a:pPr>
              <a:spcBef>
                <a:spcPts val="1800"/>
              </a:spcBef>
            </a:pPr>
            <a:r>
              <a:rPr lang="pt-BR" sz="2800" b="1" dirty="0" smtClean="0"/>
              <a:t>Fortalecimento </a:t>
            </a:r>
            <a:r>
              <a:rPr lang="pt-BR" sz="2800" b="1" dirty="0"/>
              <a:t>do Esperanto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1815</Words>
  <Application>Microsoft Office PowerPoint</Application>
  <PresentationFormat>Apresentação na tela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Estatuto da Fundação Allan Kardec Reforma de dezembro 2014</vt:lpstr>
      <vt:lpstr>DENOMINAÇÃO E DOS QUALIFICATIVOS LEGAIS (I)</vt:lpstr>
      <vt:lpstr>ORIENTAÇÕES E DEFINIÇÕES PRÉVIAS (II)</vt:lpstr>
      <vt:lpstr>DOS MEMBROS (III)</vt:lpstr>
      <vt:lpstr>FINALIDADES (IV)</vt:lpstr>
      <vt:lpstr>ÁREAS DE ATUAÇÃO E DE GESTÃO (V)</vt:lpstr>
      <vt:lpstr>Atividades-fim</vt:lpstr>
      <vt:lpstr>Atividades Especiais</vt:lpstr>
      <vt:lpstr>Atividades-meio</vt:lpstr>
      <vt:lpstr>Áreas de gestão</vt:lpstr>
      <vt:lpstr>INSTÂNCIAS DIRETIVAS (VI)</vt:lpstr>
      <vt:lpstr>AT (VII)</vt:lpstr>
      <vt:lpstr>Slide 14</vt:lpstr>
      <vt:lpstr>Slide 15</vt:lpstr>
      <vt:lpstr>CR (VIII)</vt:lpstr>
      <vt:lpstr>CD (IX)</vt:lpstr>
      <vt:lpstr>Slide 18</vt:lpstr>
      <vt:lpstr>Diretorias e Núcleos (X)</vt:lpstr>
      <vt:lpstr>Slide 20</vt:lpstr>
      <vt:lpstr>Slide 21</vt:lpstr>
      <vt:lpstr>PATRIMÔNIO E DOS RECURSOS (XI)</vt:lpstr>
      <vt:lpstr>DISPOSIÇÕES FINAIS (XIII)</vt:lpstr>
      <vt:lpstr>DISPOSIÇÕES TRANSITÓRIAS (XIV)</vt:lpstr>
      <vt:lpstr>Resumo das principais mudanças</vt:lpstr>
      <vt:lpstr>Slide 26</vt:lpstr>
      <vt:lpstr>Slide 27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Estatuto da Fundação Allan Kardec Reforma de dezembro 2014</dc:title>
  <dc:creator>José Alberto</dc:creator>
  <cp:lastModifiedBy>José Alberto</cp:lastModifiedBy>
  <cp:revision>46</cp:revision>
  <dcterms:created xsi:type="dcterms:W3CDTF">2014-12-23T18:44:48Z</dcterms:created>
  <dcterms:modified xsi:type="dcterms:W3CDTF">2015-01-02T15:15:47Z</dcterms:modified>
</cp:coreProperties>
</file>